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20" r:id="rId3"/>
    <p:sldId id="321" r:id="rId4"/>
    <p:sldId id="288" r:id="rId5"/>
    <p:sldId id="376" r:id="rId6"/>
    <p:sldId id="395" r:id="rId7"/>
    <p:sldId id="396" r:id="rId8"/>
    <p:sldId id="394" r:id="rId9"/>
    <p:sldId id="397" r:id="rId10"/>
    <p:sldId id="398" r:id="rId11"/>
    <p:sldId id="404" r:id="rId12"/>
    <p:sldId id="399" r:id="rId13"/>
    <p:sldId id="400" r:id="rId14"/>
    <p:sldId id="402" r:id="rId15"/>
    <p:sldId id="403" r:id="rId16"/>
    <p:sldId id="26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187ED4"/>
    <a:srgbClr val="004157"/>
    <a:srgbClr val="E07950"/>
    <a:srgbClr val="DC5E54"/>
    <a:srgbClr val="187B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81227" autoAdjust="0"/>
  </p:normalViewPr>
  <p:slideViewPr>
    <p:cSldViewPr snapToGrid="0">
      <p:cViewPr varScale="1">
        <p:scale>
          <a:sx n="93" d="100"/>
          <a:sy n="93" d="100"/>
        </p:scale>
        <p:origin x="12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ECA6C6-0E18-4448-A4F0-144BF5C6AC11}" type="datetimeFigureOut">
              <a:rPr lang="ru-RU" smtClean="0"/>
              <a:t>28.09.2021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E39DA-3683-492E-96DD-9816B2E8349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6913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D3AF0-5BC3-4F08-B183-4E8EAEC9B266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77478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4E39DA-3683-492E-96DD-9816B2E8349A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39208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4E39DA-3683-492E-96DD-9816B2E8349A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2124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4E39DA-3683-492E-96DD-9816B2E8349A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9438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4E39DA-3683-492E-96DD-9816B2E8349A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3317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4E39DA-3683-492E-96DD-9816B2E8349A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8341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4E39DA-3683-492E-96DD-9816B2E8349A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8841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4E39DA-3683-492E-96DD-9816B2E8349A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5311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4E39DA-3683-492E-96DD-9816B2E8349A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2124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D3AF0-5BC3-4F08-B183-4E8EAEC9B266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77478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4E39DA-3683-492E-96DD-9816B2E8349A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3920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781050" y="819151"/>
            <a:ext cx="9801226" cy="3076574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algn="l">
              <a:defRPr sz="8000" b="1" cap="all" baseline="0">
                <a:solidFill>
                  <a:srgbClr val="004157"/>
                </a:solidFill>
              </a:defRPr>
            </a:lvl1pPr>
          </a:lstStyle>
          <a:p>
            <a:r>
              <a:rPr lang="ru-RU" dirty="0"/>
              <a:t>НАИМЕНОВАНИЕ</a:t>
            </a:r>
            <a:br>
              <a:rPr lang="ru-RU" dirty="0"/>
            </a:br>
            <a:r>
              <a:rPr lang="ru-RU" dirty="0"/>
              <a:t>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31301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повой слайд_Вариант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1400" y="241301"/>
            <a:ext cx="8391525" cy="452663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81794"/>
            <a:ext cx="10515600" cy="507455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14462" y="146276"/>
            <a:ext cx="1185863" cy="73954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070337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повой слайд_Вариант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1400" y="241301"/>
            <a:ext cx="8391525" cy="452663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81794"/>
            <a:ext cx="10515600" cy="507455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14462" y="146276"/>
            <a:ext cx="1185863" cy="73954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dirty="0"/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2579840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вершающи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990725" y="1590675"/>
            <a:ext cx="9801226" cy="3514725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algn="r">
              <a:defRPr sz="8000" b="1" cap="all" baseline="0">
                <a:solidFill>
                  <a:srgbClr val="004157"/>
                </a:solidFill>
              </a:defRPr>
            </a:lvl1pPr>
          </a:lstStyle>
          <a:p>
            <a:r>
              <a:rPr lang="ru-RU" dirty="0"/>
              <a:t>ЗАВЕРШЕНИЕ</a:t>
            </a:r>
          </a:p>
        </p:txBody>
      </p:sp>
    </p:spTree>
    <p:extLst>
      <p:ext uri="{BB962C8B-B14F-4D97-AF65-F5344CB8AC3E}">
        <p14:creationId xmlns:p14="http://schemas.microsoft.com/office/powerpoint/2010/main" val="2188603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2326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61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dirty="0"/>
              <a:t>Защита детей в цифровом мире</a:t>
            </a:r>
            <a:br>
              <a:rPr lang="en-US" sz="6000" dirty="0"/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682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 вопросу приватности</a:t>
            </a: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1565687" y="72704"/>
            <a:ext cx="1692520" cy="57735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C00C60-32F7-44D0-9A56-935ABE16B0DB}" type="slidenum">
              <a:rPr lang="ru-RU" sz="4800" b="1" smtClean="0">
                <a:solidFill>
                  <a:srgbClr val="FFFFFF"/>
                </a:solidFill>
              </a:rPr>
              <a:pPr/>
              <a:t>10</a:t>
            </a:fld>
            <a:endParaRPr lang="ru-RU" sz="4800" b="1" dirty="0">
              <a:solidFill>
                <a:srgbClr val="FFFFFF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1794E0-96C8-4418-AEEE-DC1AF6B61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079" y="1281794"/>
            <a:ext cx="11441330" cy="5074556"/>
          </a:xfrm>
        </p:spPr>
        <p:txBody>
          <a:bodyPr/>
          <a:lstStyle/>
          <a:p>
            <a:pPr algn="just"/>
            <a:r>
              <a:rPr lang="ru-RU" b="1" dirty="0"/>
              <a:t>Почти половина детей </a:t>
            </a:r>
            <a:r>
              <a:rPr lang="ru-RU" dirty="0"/>
              <a:t>указывает у себя на странице свой реальный возраст.</a:t>
            </a:r>
          </a:p>
          <a:p>
            <a:pPr algn="just"/>
            <a:r>
              <a:rPr lang="ru-RU" b="1" dirty="0"/>
              <a:t>36%</a:t>
            </a:r>
            <a:r>
              <a:rPr lang="ru-RU" dirty="0"/>
              <a:t> детей размещают номер школы.</a:t>
            </a:r>
          </a:p>
          <a:p>
            <a:pPr algn="just"/>
            <a:r>
              <a:rPr lang="ru-RU" b="1" dirty="0"/>
              <a:t>20%</a:t>
            </a:r>
            <a:r>
              <a:rPr lang="ru-RU" dirty="0"/>
              <a:t> размещают фотографии, на которых видно обстановку квартиры.</a:t>
            </a:r>
          </a:p>
          <a:p>
            <a:pPr algn="just"/>
            <a:r>
              <a:rPr lang="ru-RU" b="1" dirty="0"/>
              <a:t>8%</a:t>
            </a:r>
            <a:r>
              <a:rPr lang="ru-RU" dirty="0"/>
              <a:t> указывают геолокацию.</a:t>
            </a:r>
          </a:p>
          <a:p>
            <a:pPr algn="just"/>
            <a:r>
              <a:rPr lang="ru-RU" dirty="0"/>
              <a:t>У </a:t>
            </a:r>
            <a:r>
              <a:rPr lang="ru-RU" b="1" dirty="0"/>
              <a:t>13%</a:t>
            </a:r>
            <a:r>
              <a:rPr lang="ru-RU" dirty="0"/>
              <a:t> школьников указан номер</a:t>
            </a:r>
          </a:p>
          <a:p>
            <a:pPr marL="0" indent="0" algn="just">
              <a:buNone/>
            </a:pPr>
            <a:r>
              <a:rPr lang="ru-RU" dirty="0"/>
              <a:t>  мобильного телефона.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E8BE9E-085D-4E1D-BAAC-0E09B5FE45A0}"/>
              </a:ext>
            </a:extLst>
          </p:cNvPr>
          <p:cNvSpPr txBox="1"/>
          <p:nvPr/>
        </p:nvSpPr>
        <p:spPr>
          <a:xfrm>
            <a:off x="558888" y="6240444"/>
            <a:ext cx="77426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* Отчет «Лаборатории Касперского»</a:t>
            </a:r>
          </a:p>
        </p:txBody>
      </p:sp>
      <p:pic>
        <p:nvPicPr>
          <p:cNvPr id="5122" name="Picture 2" descr="6 настроек приватности «ВКонтакте», которым стоит уделить внимание -  Лайфхакер">
            <a:extLst>
              <a:ext uri="{FF2B5EF4-FFF2-40B4-BE49-F238E27FC236}">
                <a16:creationId xmlns:a16="http://schemas.microsoft.com/office/drawing/2014/main" id="{2819181B-E611-468E-9A83-6FDAF00D4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524" y="3490644"/>
            <a:ext cx="5054885" cy="25274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0177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Социальные сети</a:t>
            </a: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1565687" y="72704"/>
            <a:ext cx="1692520" cy="57735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C00C60-32F7-44D0-9A56-935ABE16B0DB}" type="slidenum">
              <a:rPr lang="ru-RU" sz="4800" b="1" smtClean="0">
                <a:solidFill>
                  <a:srgbClr val="FFFFFF"/>
                </a:solidFill>
              </a:rPr>
              <a:pPr/>
              <a:t>11</a:t>
            </a:fld>
            <a:endParaRPr lang="ru-RU" sz="4800" b="1" dirty="0">
              <a:solidFill>
                <a:srgbClr val="FFFFFF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1794E0-96C8-4418-AEEE-DC1AF6B61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079" y="1281794"/>
            <a:ext cx="11441330" cy="5074556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/>
              <a:t>Как обезопасить</a:t>
            </a:r>
            <a:r>
              <a:rPr lang="en-US" b="1" dirty="0"/>
              <a:t>:</a:t>
            </a:r>
            <a:endParaRPr lang="ru-RU" b="1" dirty="0"/>
          </a:p>
          <a:p>
            <a:pPr marL="514350" indent="-514350" algn="just">
              <a:buFont typeface="+mj-lt"/>
              <a:buAutoNum type="arabicPeriod"/>
            </a:pPr>
            <a:r>
              <a:rPr lang="ru-RU" dirty="0"/>
              <a:t>Пользуйтесь Интернетом сообща.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/>
              <a:t>Настройте безопасность и приватность страниц.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/>
              <a:t>Не разрешайте детям пользоваться Интернетом в уединении.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/>
              <a:t>Ограничивайте время пользования Интернетом.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/>
              <a:t>Объясните детям, что в любой соцсети есть возможность пожаловаться модераторам на нежелательный контент.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/>
              <a:t>Объясните детям, что в Интернете обращаться с информацией следует аккуратно, как и в реальной жизни.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/>
              <a:t>Повышайте уровень собственных знаний.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987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12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07393" y="2838904"/>
            <a:ext cx="8196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/>
              <a:t>Видеоконтент</a:t>
            </a:r>
            <a:endParaRPr lang="ru-RU" sz="28700" b="1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BD4B93D-C26C-4287-9E66-166EA094D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5440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Просмотр видеоконтента</a:t>
            </a: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1565687" y="72704"/>
            <a:ext cx="1692520" cy="57735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C00C60-32F7-44D0-9A56-935ABE16B0DB}" type="slidenum">
              <a:rPr lang="ru-RU" sz="4800" b="1" smtClean="0">
                <a:solidFill>
                  <a:srgbClr val="FFFFFF"/>
                </a:solidFill>
              </a:rPr>
              <a:pPr/>
              <a:t>13</a:t>
            </a:fld>
            <a:endParaRPr lang="ru-RU" sz="4800" b="1" dirty="0">
              <a:solidFill>
                <a:srgbClr val="FFFFFF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1794E0-96C8-4418-AEEE-DC1AF6B61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079" y="1281794"/>
            <a:ext cx="11441330" cy="5074556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Больше половины детей </a:t>
            </a:r>
            <a:r>
              <a:rPr lang="ru-RU" b="1" dirty="0"/>
              <a:t>58% </a:t>
            </a:r>
            <a:r>
              <a:rPr lang="ru-RU" dirty="0"/>
              <a:t>иногда смотрят видеоблогеров, а </a:t>
            </a:r>
            <a:r>
              <a:rPr lang="ru-RU" b="1" dirty="0"/>
              <a:t>23%</a:t>
            </a:r>
            <a:r>
              <a:rPr lang="ru-RU" dirty="0"/>
              <a:t> смотрят их постоянно.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E8BE9E-085D-4E1D-BAAC-0E09B5FE45A0}"/>
              </a:ext>
            </a:extLst>
          </p:cNvPr>
          <p:cNvSpPr txBox="1"/>
          <p:nvPr/>
        </p:nvSpPr>
        <p:spPr>
          <a:xfrm>
            <a:off x="558888" y="6240444"/>
            <a:ext cx="77426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* Отчет «Лаборатории Касперского»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3B04821-AA5F-4A16-AEFB-D131D5C3A9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549" y="2279085"/>
            <a:ext cx="7159375" cy="364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272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 я в блогеры пойду</a:t>
            </a: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1565687" y="72704"/>
            <a:ext cx="1692520" cy="57735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C00C60-32F7-44D0-9A56-935ABE16B0DB}" type="slidenum">
              <a:rPr lang="ru-RU" sz="4800" b="1" smtClean="0">
                <a:solidFill>
                  <a:srgbClr val="FFFFFF"/>
                </a:solidFill>
              </a:rPr>
              <a:pPr/>
              <a:t>14</a:t>
            </a:fld>
            <a:endParaRPr lang="ru-RU" sz="4800" b="1" dirty="0">
              <a:solidFill>
                <a:srgbClr val="FFFFFF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1794E0-96C8-4418-AEEE-DC1AF6B61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079" y="1281794"/>
            <a:ext cx="11441330" cy="5074556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/>
              <a:t>Чему учит блог</a:t>
            </a:r>
            <a:r>
              <a:rPr lang="en-US" b="1" dirty="0"/>
              <a:t>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/>
              <a:t>Погружаться в тему и систематизировать знания</a:t>
            </a:r>
            <a:endParaRPr lang="en-US" dirty="0"/>
          </a:p>
          <a:p>
            <a:pPr marL="514350" indent="-514350" algn="just">
              <a:buFont typeface="+mj-lt"/>
              <a:buAutoNum type="arabicPeriod"/>
            </a:pPr>
            <a:r>
              <a:rPr lang="ru-RU" dirty="0"/>
              <a:t>Выступать на публике и интересно подавать информацию</a:t>
            </a:r>
            <a:endParaRPr lang="en-US" dirty="0"/>
          </a:p>
          <a:p>
            <a:pPr marL="514350" indent="-514350" algn="just">
              <a:buFont typeface="+mj-lt"/>
              <a:buAutoNum type="arabicPeriod"/>
            </a:pPr>
            <a:r>
              <a:rPr lang="ru-RU" dirty="0"/>
              <a:t>Управлять сложными проектами и быть мультизадачным</a:t>
            </a:r>
            <a:endParaRPr lang="en-US" dirty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ru-RU" b="1" dirty="0"/>
              <a:t>Что тут опасного</a:t>
            </a:r>
            <a:r>
              <a:rPr lang="en-US" b="1" dirty="0"/>
              <a:t>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/>
              <a:t>Погоня за лайками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/>
              <a:t>Выбалтывание личной информации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/>
              <a:t>Буллинг</a:t>
            </a:r>
          </a:p>
        </p:txBody>
      </p:sp>
    </p:spTree>
    <p:extLst>
      <p:ext uri="{BB962C8B-B14F-4D97-AF65-F5344CB8AC3E}">
        <p14:creationId xmlns:p14="http://schemas.microsoft.com/office/powerpoint/2010/main" val="2056457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 я в блогеры пойду</a:t>
            </a: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1565687" y="72704"/>
            <a:ext cx="1692520" cy="57735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C00C60-32F7-44D0-9A56-935ABE16B0DB}" type="slidenum">
              <a:rPr lang="ru-RU" sz="4800" b="1" smtClean="0">
                <a:solidFill>
                  <a:srgbClr val="FFFFFF"/>
                </a:solidFill>
              </a:rPr>
              <a:pPr/>
              <a:t>15</a:t>
            </a:fld>
            <a:endParaRPr lang="ru-RU" sz="4800" b="1" dirty="0">
              <a:solidFill>
                <a:srgbClr val="FFFFFF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1794E0-96C8-4418-AEEE-DC1AF6B61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079" y="1281794"/>
            <a:ext cx="11441330" cy="5074556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/>
              <a:t>Как обезопасить</a:t>
            </a:r>
            <a:r>
              <a:rPr lang="en-US" b="1" dirty="0"/>
              <a:t>:</a:t>
            </a:r>
            <a:endParaRPr lang="ru-RU" b="1" dirty="0"/>
          </a:p>
          <a:p>
            <a:pPr marL="514350" indent="-514350" algn="just">
              <a:buFont typeface="+mj-lt"/>
              <a:buAutoNum type="arabicPeriod"/>
            </a:pPr>
            <a:r>
              <a:rPr lang="ru-RU" dirty="0"/>
              <a:t>Помочь с технической стороны вопроса.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/>
              <a:t>Поговорить об оскорблениях в интернете.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/>
              <a:t>Напомнить о базовых правилах интернет-общения в целом.</a:t>
            </a:r>
          </a:p>
          <a:p>
            <a:pPr algn="just"/>
            <a:r>
              <a:rPr lang="ru-RU" sz="2000" dirty="0"/>
              <a:t>Не разговаривать с незнакомыми людьми (отвечать в комментариях к блогу нормально, а вот в личных сообщениях - не надо)</a:t>
            </a:r>
          </a:p>
          <a:p>
            <a:pPr algn="just"/>
            <a:r>
              <a:rPr lang="ru-RU" sz="2000" dirty="0"/>
              <a:t>Не сообщать никому личной информации: имени, фамилии, адреса, номера школы, телефона, данных родителей и т.д. А еще - проверить настройки приватности в соцсетях и игровых сервисах, привязанных к блогу.</a:t>
            </a:r>
          </a:p>
          <a:p>
            <a:pPr algn="just"/>
            <a:r>
              <a:rPr lang="ru-RU" sz="2000" dirty="0"/>
              <a:t>Не переходить по непонятным ссылкам, особенно - полученным от незнакомцев.</a:t>
            </a:r>
          </a:p>
          <a:p>
            <a:pPr algn="just"/>
            <a:r>
              <a:rPr lang="ru-RU" sz="2000" dirty="0"/>
              <a:t>Сразу же говорить родителям обо всем, что напугало, насторожило, обидело или показалось непонятным.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043249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/>
              <a:t>Денис Рычков</a:t>
            </a:r>
            <a:br>
              <a:rPr lang="ru-RU" sz="6000" dirty="0"/>
            </a:br>
            <a:br>
              <a:rPr lang="ru-RU" sz="6000" dirty="0"/>
            </a:br>
            <a:r>
              <a:rPr lang="ru-RU" sz="3200" dirty="0"/>
              <a:t>Начальник отдела </a:t>
            </a:r>
            <a:br>
              <a:rPr lang="ru-RU" sz="3200" dirty="0"/>
            </a:br>
            <a:r>
              <a:rPr lang="ru-RU" sz="3200" dirty="0"/>
              <a:t>технической защиты информации</a:t>
            </a:r>
            <a:br>
              <a:rPr lang="ru-RU" sz="3200" dirty="0"/>
            </a:br>
            <a:br>
              <a:rPr lang="ru-RU" sz="3200" dirty="0"/>
            </a:br>
            <a:r>
              <a:rPr lang="en-US" sz="3200" dirty="0"/>
              <a:t>+7 (8212) </a:t>
            </a:r>
            <a:r>
              <a:rPr lang="ru-RU" sz="3200" dirty="0"/>
              <a:t>301-636</a:t>
            </a:r>
            <a:br>
              <a:rPr lang="ru-RU" sz="3200" dirty="0"/>
            </a:br>
            <a:r>
              <a:rPr lang="en-US" sz="3200" dirty="0"/>
              <a:t>d.a.rychkov@cit.rkomi.ru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709374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ХОРОШИЕ НОВОСТИ</a:t>
            </a: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1565687" y="72704"/>
            <a:ext cx="1692520" cy="57735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>
                <a:solidFill>
                  <a:srgbClr val="FFFFFF"/>
                </a:solidFill>
              </a:rPr>
              <a:t>0</a:t>
            </a:r>
            <a:fld id="{92C00C60-32F7-44D0-9A56-935ABE16B0DB}" type="slidenum">
              <a:rPr lang="ru-RU" sz="4800" b="1" smtClean="0">
                <a:solidFill>
                  <a:srgbClr val="FFFFFF"/>
                </a:solidFill>
              </a:rPr>
              <a:pPr/>
              <a:t>2</a:t>
            </a:fld>
            <a:endParaRPr lang="ru-RU" sz="4800" b="1" dirty="0">
              <a:solidFill>
                <a:srgbClr val="FFFFFF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1398144"/>
            <a:ext cx="4683287" cy="443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587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ХОРОШИЕ НОВОСТИ</a:t>
            </a: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1565687" y="72704"/>
            <a:ext cx="1692520" cy="57735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>
                <a:solidFill>
                  <a:srgbClr val="FFFFFF"/>
                </a:solidFill>
              </a:rPr>
              <a:t>0</a:t>
            </a:r>
            <a:fld id="{92C00C60-32F7-44D0-9A56-935ABE16B0DB}" type="slidenum">
              <a:rPr lang="ru-RU" sz="4800" b="1" smtClean="0">
                <a:solidFill>
                  <a:srgbClr val="FFFFFF"/>
                </a:solidFill>
              </a:rPr>
              <a:pPr/>
              <a:t>3</a:t>
            </a:fld>
            <a:endParaRPr lang="ru-RU" sz="4800" b="1" dirty="0">
              <a:solidFill>
                <a:srgbClr val="FFFFFF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1649" y="1427678"/>
            <a:ext cx="5737896" cy="430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417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04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07393" y="2838904"/>
            <a:ext cx="8196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/>
              <a:t>Первое устройство</a:t>
            </a:r>
            <a:endParaRPr lang="ru-RU" sz="28700" b="1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BD4B93D-C26C-4287-9E66-166EA094D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0710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Первый смартфон или планшет</a:t>
            </a: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1565687" y="72704"/>
            <a:ext cx="1692520" cy="57735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>
                <a:solidFill>
                  <a:srgbClr val="FFFFFF"/>
                </a:solidFill>
              </a:rPr>
              <a:t>0</a:t>
            </a:r>
            <a:fld id="{92C00C60-32F7-44D0-9A56-935ABE16B0DB}" type="slidenum">
              <a:rPr lang="ru-RU" sz="4800" b="1" smtClean="0">
                <a:solidFill>
                  <a:srgbClr val="FFFFFF"/>
                </a:solidFill>
              </a:rPr>
              <a:pPr/>
              <a:t>5</a:t>
            </a:fld>
            <a:endParaRPr lang="ru-RU" sz="4800" b="1" dirty="0">
              <a:solidFill>
                <a:srgbClr val="FFFFFF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1794E0-96C8-4418-AEEE-DC1AF6B61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079" y="1281794"/>
            <a:ext cx="11441330" cy="5074556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В начальной школе почти у </a:t>
            </a:r>
            <a:r>
              <a:rPr lang="ru-RU" b="1" dirty="0"/>
              <a:t>86%</a:t>
            </a:r>
            <a:r>
              <a:rPr lang="ru-RU" dirty="0"/>
              <a:t> детей есть свой смартфон или планшет, а к 11-14 годам – у </a:t>
            </a:r>
            <a:r>
              <a:rPr lang="ru-RU" b="1" dirty="0"/>
              <a:t>99%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sz="1200" dirty="0"/>
          </a:p>
          <a:p>
            <a:pPr marL="0" indent="0" algn="just">
              <a:buNone/>
            </a:pPr>
            <a:r>
              <a:rPr lang="ru-RU" b="1" dirty="0"/>
              <a:t>90%</a:t>
            </a:r>
            <a:r>
              <a:rPr lang="ru-RU" dirty="0"/>
              <a:t> взрослых используют гаджеты для развития и обучения ребенка. Так ответили родители детей дошкольного возраста (</a:t>
            </a:r>
            <a:r>
              <a:rPr lang="ru-RU" b="1" dirty="0"/>
              <a:t>3-6</a:t>
            </a:r>
            <a:r>
              <a:rPr lang="ru-RU" dirty="0"/>
              <a:t> лет).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Почему не надо давать смартфон ребенку?">
            <a:extLst>
              <a:ext uri="{FF2B5EF4-FFF2-40B4-BE49-F238E27FC236}">
                <a16:creationId xmlns:a16="http://schemas.microsoft.com/office/drawing/2014/main" id="{D5EF20F7-F02B-4B08-AB0B-16C0826A7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79" y="3660774"/>
            <a:ext cx="5234255" cy="2448281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969D4A8-95DC-4AEB-AE57-8FA1DF839C11}"/>
              </a:ext>
            </a:extLst>
          </p:cNvPr>
          <p:cNvSpPr txBox="1"/>
          <p:nvPr/>
        </p:nvSpPr>
        <p:spPr>
          <a:xfrm>
            <a:off x="5875334" y="3819072"/>
            <a:ext cx="57843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/>
              <a:t>Больше половины респондентов </a:t>
            </a:r>
            <a:r>
              <a:rPr lang="ru-RU" sz="2800" b="1" dirty="0"/>
              <a:t>56</a:t>
            </a:r>
            <a:r>
              <a:rPr lang="en-US" sz="2800" b="1" dirty="0"/>
              <a:t>%</a:t>
            </a:r>
            <a:r>
              <a:rPr lang="en-US" sz="2800" dirty="0"/>
              <a:t> </a:t>
            </a:r>
            <a:r>
              <a:rPr lang="ru-RU" sz="2800" dirty="0"/>
              <a:t>отметили, что используют гаджеты в поездках, чтобы занять ребенка.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E8BE9E-085D-4E1D-BAAC-0E09B5FE45A0}"/>
              </a:ext>
            </a:extLst>
          </p:cNvPr>
          <p:cNvSpPr txBox="1"/>
          <p:nvPr/>
        </p:nvSpPr>
        <p:spPr>
          <a:xfrm>
            <a:off x="723272" y="6250718"/>
            <a:ext cx="77426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* Отчет «Лаборатории Касперского»</a:t>
            </a:r>
          </a:p>
        </p:txBody>
      </p:sp>
    </p:spTree>
    <p:extLst>
      <p:ext uri="{BB962C8B-B14F-4D97-AF65-F5344CB8AC3E}">
        <p14:creationId xmlns:p14="http://schemas.microsoft.com/office/powerpoint/2010/main" val="2560392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Вовлеченность в использование устройств</a:t>
            </a: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1565687" y="72704"/>
            <a:ext cx="1692520" cy="57735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>
                <a:solidFill>
                  <a:srgbClr val="FFFFFF"/>
                </a:solidFill>
              </a:rPr>
              <a:t>0</a:t>
            </a:r>
            <a:fld id="{92C00C60-32F7-44D0-9A56-935ABE16B0DB}" type="slidenum">
              <a:rPr lang="ru-RU" sz="4800" b="1" smtClean="0">
                <a:solidFill>
                  <a:srgbClr val="FFFFFF"/>
                </a:solidFill>
              </a:rPr>
              <a:pPr/>
              <a:t>6</a:t>
            </a:fld>
            <a:endParaRPr lang="ru-RU" sz="4800" b="1" dirty="0">
              <a:solidFill>
                <a:srgbClr val="FFFFFF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1794E0-96C8-4418-AEEE-DC1AF6B61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079" y="1281794"/>
            <a:ext cx="11441330" cy="5074556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Доля детей, которые не могут обойтись без гаджетов, достигает </a:t>
            </a:r>
            <a:r>
              <a:rPr lang="ru-RU" b="1" dirty="0"/>
              <a:t>82%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dirty="0"/>
              <a:t>В частности, более </a:t>
            </a:r>
            <a:r>
              <a:rPr lang="ru-RU" b="1" dirty="0"/>
              <a:t>74%</a:t>
            </a:r>
            <a:r>
              <a:rPr lang="ru-RU" dirty="0"/>
              <a:t> не могут обойтись без своего смартфона. С возрастом этот показатель увеличивается.</a:t>
            </a:r>
          </a:p>
          <a:p>
            <a:pPr marL="0" indent="0">
              <a:buNone/>
            </a:pPr>
            <a:r>
              <a:rPr lang="ru-RU" sz="2400" b="1" dirty="0"/>
              <a:t>Около трети детей в возрасте 11-14 лет проводят в интернете почти все свободное время (84%). 17% </a:t>
            </a:r>
            <a:r>
              <a:rPr lang="ru-RU" sz="2400" dirty="0"/>
              <a:t>детей отметили, что не могут обойтись без умных часов.</a:t>
            </a:r>
            <a:endParaRPr lang="ru-RU" sz="24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69D4A8-95DC-4AEB-AE57-8FA1DF839C11}"/>
              </a:ext>
            </a:extLst>
          </p:cNvPr>
          <p:cNvSpPr txBox="1"/>
          <p:nvPr/>
        </p:nvSpPr>
        <p:spPr>
          <a:xfrm>
            <a:off x="4467017" y="4151166"/>
            <a:ext cx="74657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/>
              <a:t>Почти половина </a:t>
            </a:r>
            <a:r>
              <a:rPr lang="ru-RU" sz="2400" dirty="0"/>
              <a:t>детей признается, что скрывает от своих родителей что-то из своей интернет-жизни. Чаще всего в это </a:t>
            </a:r>
            <a:r>
              <a:rPr lang="ru-RU" sz="2400" b="1" dirty="0"/>
              <a:t>время</a:t>
            </a:r>
            <a:r>
              <a:rPr lang="ru-RU" sz="2400" dirty="0"/>
              <a:t>, которое они проводят перед экраном, а также </a:t>
            </a:r>
            <a:r>
              <a:rPr lang="ru-RU" sz="2400" b="1" dirty="0"/>
              <a:t>сайты</a:t>
            </a:r>
            <a:r>
              <a:rPr lang="ru-RU" sz="2400" dirty="0"/>
              <a:t>, на которые они заходят, и </a:t>
            </a:r>
            <a:r>
              <a:rPr lang="ru-RU" sz="2400" b="1" dirty="0"/>
              <a:t>фильмы/сериалы</a:t>
            </a:r>
            <a:r>
              <a:rPr lang="ru-RU" sz="2400" dirty="0"/>
              <a:t>, не подходящие по возрасту.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E8BE9E-085D-4E1D-BAAC-0E09B5FE45A0}"/>
              </a:ext>
            </a:extLst>
          </p:cNvPr>
          <p:cNvSpPr txBox="1"/>
          <p:nvPr/>
        </p:nvSpPr>
        <p:spPr>
          <a:xfrm>
            <a:off x="558888" y="6240444"/>
            <a:ext cx="77426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* Отчет «Лаборатории Касперского»</a:t>
            </a:r>
          </a:p>
        </p:txBody>
      </p:sp>
      <p:pic>
        <p:nvPicPr>
          <p:cNvPr id="2050" name="Picture 2" descr="Сайт VS соцсети: кто кого - Лаборатория трендов">
            <a:extLst>
              <a:ext uri="{FF2B5EF4-FFF2-40B4-BE49-F238E27FC236}">
                <a16:creationId xmlns:a16="http://schemas.microsoft.com/office/drawing/2014/main" id="{CFDA5FA8-0876-4EC6-AD7A-F6E309ACD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31" y="4339212"/>
            <a:ext cx="3621395" cy="19012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2471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Контроль со стороны родителей</a:t>
            </a: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1565687" y="72704"/>
            <a:ext cx="1692520" cy="57735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>
                <a:solidFill>
                  <a:srgbClr val="FFFFFF"/>
                </a:solidFill>
              </a:rPr>
              <a:t>0</a:t>
            </a:r>
            <a:fld id="{92C00C60-32F7-44D0-9A56-935ABE16B0DB}" type="slidenum">
              <a:rPr lang="ru-RU" sz="4800" b="1" smtClean="0">
                <a:solidFill>
                  <a:srgbClr val="FFFFFF"/>
                </a:solidFill>
              </a:rPr>
              <a:pPr/>
              <a:t>7</a:t>
            </a:fld>
            <a:endParaRPr lang="ru-RU" sz="4800" b="1" dirty="0">
              <a:solidFill>
                <a:srgbClr val="FFFFFF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1794E0-96C8-4418-AEEE-DC1AF6B61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079" y="1281794"/>
            <a:ext cx="11441330" cy="5074556"/>
          </a:xfrm>
        </p:spPr>
        <p:txBody>
          <a:bodyPr/>
          <a:lstStyle/>
          <a:p>
            <a:pPr algn="just"/>
            <a:r>
              <a:rPr lang="ru-RU" dirty="0"/>
              <a:t>Больше всего действия в сети контролируют родители детей в возрасте </a:t>
            </a:r>
            <a:r>
              <a:rPr lang="ru-RU" b="1" dirty="0"/>
              <a:t>4-6 лет</a:t>
            </a:r>
            <a:r>
              <a:rPr lang="ru-RU" dirty="0"/>
              <a:t>. По мере взросления детей контроль со стороны родителей ослабевает.</a:t>
            </a:r>
          </a:p>
          <a:p>
            <a:pPr algn="just"/>
            <a:r>
              <a:rPr lang="ru-RU" dirty="0"/>
              <a:t>Если </a:t>
            </a:r>
            <a:r>
              <a:rPr lang="ru-RU" b="1" dirty="0"/>
              <a:t>73%</a:t>
            </a:r>
            <a:r>
              <a:rPr lang="ru-RU" dirty="0"/>
              <a:t> родителей детей в возрасте </a:t>
            </a:r>
            <a:r>
              <a:rPr lang="ru-RU" b="1" dirty="0"/>
              <a:t>4-6 лет</a:t>
            </a:r>
            <a:r>
              <a:rPr lang="ru-RU" dirty="0"/>
              <a:t> говорят, что контролируют их действия в сети, то для детей в возрасте </a:t>
            </a:r>
            <a:r>
              <a:rPr lang="ru-RU" b="1" dirty="0"/>
              <a:t>7-10 лет </a:t>
            </a:r>
            <a:r>
              <a:rPr lang="ru-RU" dirty="0"/>
              <a:t>положительно на этот вопрос отвечает только </a:t>
            </a:r>
            <a:r>
              <a:rPr lang="ru-RU" b="1" dirty="0"/>
              <a:t>половина родителей</a:t>
            </a:r>
            <a:r>
              <a:rPr lang="ru-RU" dirty="0"/>
              <a:t>.</a:t>
            </a:r>
          </a:p>
          <a:p>
            <a:pPr algn="just"/>
            <a:r>
              <a:rPr lang="ru-RU" b="1" dirty="0"/>
              <a:t>35% </a:t>
            </a:r>
            <a:r>
              <a:rPr lang="ru-RU" dirty="0"/>
              <a:t>родителей не контролируют время, которое ребенок проводит с гаджетами.</a:t>
            </a:r>
          </a:p>
          <a:p>
            <a:pPr algn="just"/>
            <a:r>
              <a:rPr lang="ru-RU" dirty="0"/>
              <a:t>Больше </a:t>
            </a:r>
            <a:r>
              <a:rPr lang="ru-RU" b="1" dirty="0"/>
              <a:t>80%</a:t>
            </a:r>
            <a:r>
              <a:rPr lang="ru-RU" dirty="0"/>
              <a:t> родителей детей в возрасте </a:t>
            </a:r>
            <a:r>
              <a:rPr lang="ru-RU" b="1" dirty="0"/>
              <a:t>4-6 лет </a:t>
            </a:r>
            <a:r>
              <a:rPr lang="ru-RU" dirty="0"/>
              <a:t>ограничивают время пребывания ребенка в интернете. Этот показатель уменьшается с взрослением ребенка.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E8BE9E-085D-4E1D-BAAC-0E09B5FE45A0}"/>
              </a:ext>
            </a:extLst>
          </p:cNvPr>
          <p:cNvSpPr txBox="1"/>
          <p:nvPr/>
        </p:nvSpPr>
        <p:spPr>
          <a:xfrm>
            <a:off x="558888" y="6240444"/>
            <a:ext cx="77426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* Отчет «Лаборатории Касперского»</a:t>
            </a:r>
          </a:p>
        </p:txBody>
      </p:sp>
    </p:spTree>
    <p:extLst>
      <p:ext uri="{BB962C8B-B14F-4D97-AF65-F5344CB8AC3E}">
        <p14:creationId xmlns:p14="http://schemas.microsoft.com/office/powerpoint/2010/main" val="406590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Объект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5245" y="1455743"/>
            <a:ext cx="5730446" cy="4409952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СОЦИАЛЬНЫЕ СЕТИ</a:t>
            </a: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1565687" y="72704"/>
            <a:ext cx="1692520" cy="57735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>
                <a:solidFill>
                  <a:srgbClr val="FFFFFF"/>
                </a:solidFill>
              </a:rPr>
              <a:t>0</a:t>
            </a:r>
            <a:fld id="{92C00C60-32F7-44D0-9A56-935ABE16B0DB}" type="slidenum">
              <a:rPr lang="ru-RU" sz="4800" b="1" smtClean="0">
                <a:solidFill>
                  <a:srgbClr val="FFFFFF"/>
                </a:solidFill>
              </a:rPr>
              <a:pPr/>
              <a:t>8</a:t>
            </a:fld>
            <a:endParaRPr lang="ru-RU" sz="4800" b="1" dirty="0">
              <a:solidFill>
                <a:srgbClr val="FFFFFF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3553" y="1282096"/>
            <a:ext cx="1933575" cy="33242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7279" y="3589281"/>
            <a:ext cx="1847850" cy="26574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0682" y="3668046"/>
            <a:ext cx="2047875" cy="27622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08479" y="1154985"/>
            <a:ext cx="2247900" cy="25050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32429" y="3379074"/>
            <a:ext cx="193357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05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Социальные сети</a:t>
            </a: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1565687" y="72704"/>
            <a:ext cx="1692520" cy="57735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>
                <a:solidFill>
                  <a:srgbClr val="FFFFFF"/>
                </a:solidFill>
              </a:rPr>
              <a:t>0</a:t>
            </a:r>
            <a:fld id="{92C00C60-32F7-44D0-9A56-935ABE16B0DB}" type="slidenum">
              <a:rPr lang="ru-RU" sz="4800" b="1" smtClean="0">
                <a:solidFill>
                  <a:srgbClr val="FFFFFF"/>
                </a:solidFill>
              </a:rPr>
              <a:pPr/>
              <a:t>9</a:t>
            </a:fld>
            <a:endParaRPr lang="ru-RU" sz="4800" b="1" dirty="0">
              <a:solidFill>
                <a:srgbClr val="FFFFFF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1794E0-96C8-4418-AEEE-DC1AF6B61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079" y="1281794"/>
            <a:ext cx="11441330" cy="5074556"/>
          </a:xfrm>
        </p:spPr>
        <p:txBody>
          <a:bodyPr/>
          <a:lstStyle/>
          <a:p>
            <a:pPr algn="just"/>
            <a:r>
              <a:rPr lang="ru-RU" b="1" dirty="0"/>
              <a:t>У 43% детей </a:t>
            </a:r>
            <a:r>
              <a:rPr lang="ru-RU" dirty="0"/>
              <a:t>в младшей школе уже есть страница в соцсетях. </a:t>
            </a:r>
          </a:p>
          <a:p>
            <a:pPr algn="just"/>
            <a:r>
              <a:rPr lang="ru-RU" b="1" dirty="0"/>
              <a:t>Почти половина школьников признались, что знакомятся с новыми людьми в социальных сетях.</a:t>
            </a:r>
          </a:p>
          <a:p>
            <a:pPr algn="just"/>
            <a:r>
              <a:rPr lang="ru-RU" b="1" dirty="0"/>
              <a:t>Больше половины школьников в социальных сетях получают</a:t>
            </a:r>
            <a:r>
              <a:rPr lang="ru-RU" dirty="0"/>
              <a:t> приглашения дружить от незнакомых людей.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E8BE9E-085D-4E1D-BAAC-0E09B5FE45A0}"/>
              </a:ext>
            </a:extLst>
          </p:cNvPr>
          <p:cNvSpPr txBox="1"/>
          <p:nvPr/>
        </p:nvSpPr>
        <p:spPr>
          <a:xfrm>
            <a:off x="558888" y="6240444"/>
            <a:ext cx="77426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* Отчет «Лаборатории Касперского»</a:t>
            </a:r>
          </a:p>
        </p:txBody>
      </p:sp>
      <p:pic>
        <p:nvPicPr>
          <p:cNvPr id="3074" name="Picture 2" descr="Иконка friedn added, добавить, добавлять, друзья, размер 512x512 | id29977  | iconbird.com">
            <a:extLst>
              <a:ext uri="{FF2B5EF4-FFF2-40B4-BE49-F238E27FC236}">
                <a16:creationId xmlns:a16="http://schemas.microsoft.com/office/drawing/2014/main" id="{4A9CFFD3-79F8-4CA4-805C-FD85B9814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374" y="3647326"/>
            <a:ext cx="2189252" cy="21892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5736363"/>
      </p:ext>
    </p:extLst>
  </p:cSld>
  <p:clrMapOvr>
    <a:masterClrMapping/>
  </p:clrMapOvr>
</p:sld>
</file>

<file path=ppt/theme/theme1.xml><?xml version="1.0" encoding="utf-8"?>
<a:theme xmlns:a="http://schemas.openxmlformats.org/drawingml/2006/main" name="ГАУ РК «ЦИТ»">
  <a:themeElements>
    <a:clrScheme name="Другая 1">
      <a:dk1>
        <a:srgbClr val="004157"/>
      </a:dk1>
      <a:lt1>
        <a:srgbClr val="2196F3"/>
      </a:lt1>
      <a:dk2>
        <a:srgbClr val="185BA2"/>
      </a:dk2>
      <a:lt2>
        <a:srgbClr val="999999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F834680C-ECEC-47C5-9B3C-345D07E10C24}" vid="{F4DBB4C0-3994-413F-8A0E-DCD6C375E17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Шаблон_презентации_ЦИТ</Template>
  <TotalTime>11176</TotalTime>
  <Words>718</Words>
  <Application>Microsoft Office PowerPoint</Application>
  <PresentationFormat>Широкоэкранный</PresentationFormat>
  <Paragraphs>94</Paragraphs>
  <Slides>16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ГАУ РК «ЦИТ»</vt:lpstr>
      <vt:lpstr>Защита детей в цифровом мире </vt:lpstr>
      <vt:lpstr>ХОРОШИЕ НОВОСТИ</vt:lpstr>
      <vt:lpstr>ХОРОШИЕ НОВОСТИ</vt:lpstr>
      <vt:lpstr>Презентация PowerPoint</vt:lpstr>
      <vt:lpstr>Первый смартфон или планшет</vt:lpstr>
      <vt:lpstr>Вовлеченность в использование устройств</vt:lpstr>
      <vt:lpstr>Контроль со стороны родителей</vt:lpstr>
      <vt:lpstr>СОЦИАЛЬНЫЕ СЕТИ</vt:lpstr>
      <vt:lpstr>Социальные сети</vt:lpstr>
      <vt:lpstr>К вопросу приватности</vt:lpstr>
      <vt:lpstr>Социальные сети</vt:lpstr>
      <vt:lpstr>Презентация PowerPoint</vt:lpstr>
      <vt:lpstr>Просмотр видеоконтента</vt:lpstr>
      <vt:lpstr>А я в блогеры пойду</vt:lpstr>
      <vt:lpstr>А я в блогеры пойду</vt:lpstr>
      <vt:lpstr>Денис Рычков  Начальник отдела  технической защиты информации  +7 (8212) 301-636 d.a.rychkov@cit.rkomi.ru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Защита информации с использованием СКЗИ</dc:title>
  <dc:creator>Рычков Денис Андреевич</dc:creator>
  <cp:lastModifiedBy>Рычков Денис Андреевич</cp:lastModifiedBy>
  <cp:revision>135</cp:revision>
  <dcterms:created xsi:type="dcterms:W3CDTF">2018-03-28T05:36:49Z</dcterms:created>
  <dcterms:modified xsi:type="dcterms:W3CDTF">2021-09-28T13:00:53Z</dcterms:modified>
</cp:coreProperties>
</file>